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3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0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026B70-7468-4CD5-8657-FE599D10FE2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84612F-9A58-46D0-ABE7-2371E8ABA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2.6: Impossibility and Alternative Ballots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Voters Rank Preferences in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system that we have studied has used ranked preferences</a:t>
            </a:r>
          </a:p>
          <a:p>
            <a:endParaRPr lang="en-US" dirty="0" smtClean="0"/>
          </a:p>
          <a:p>
            <a:r>
              <a:rPr lang="en-US" dirty="0" smtClean="0"/>
              <a:t>Is there another way for voters to express their preferences?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4 types of ballots</a:t>
            </a:r>
          </a:p>
          <a:p>
            <a:pPr lvl="1"/>
            <a:r>
              <a:rPr lang="en-US" b="1" dirty="0" smtClean="0"/>
              <a:t>Single-vote</a:t>
            </a:r>
            <a:r>
              <a:rPr lang="en-US" dirty="0" smtClean="0"/>
              <a:t>: Voters choose a single candidate</a:t>
            </a:r>
          </a:p>
          <a:p>
            <a:pPr lvl="1"/>
            <a:r>
              <a:rPr lang="en-US" b="1" dirty="0" smtClean="0"/>
              <a:t>Rank</a:t>
            </a:r>
            <a:r>
              <a:rPr lang="en-US" dirty="0" smtClean="0"/>
              <a:t>: Voters rank candidates from best to worst</a:t>
            </a:r>
          </a:p>
          <a:p>
            <a:pPr lvl="1"/>
            <a:r>
              <a:rPr lang="en-US" b="1" dirty="0" smtClean="0"/>
              <a:t>Approval</a:t>
            </a:r>
            <a:r>
              <a:rPr lang="en-US" dirty="0" smtClean="0"/>
              <a:t>: Voters can choose multiple candidates to cast votes for</a:t>
            </a:r>
          </a:p>
          <a:p>
            <a:pPr lvl="1"/>
            <a:r>
              <a:rPr lang="en-US" b="1" dirty="0" smtClean="0"/>
              <a:t>Range</a:t>
            </a:r>
            <a:r>
              <a:rPr lang="en-US" dirty="0" smtClean="0"/>
              <a:t>: Voters rate each candidate on a scale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1: Single-Vote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This is the ballot most of us are familiar with</a:t>
            </a:r>
          </a:p>
          <a:p>
            <a:endParaRPr lang="en-US" dirty="0" smtClean="0"/>
          </a:p>
          <a:p>
            <a:r>
              <a:rPr lang="en-US" dirty="0" smtClean="0"/>
              <a:t>Many of the methods we have studied (Condorcet, rank, runoff, etc.) are impossible with this ballot type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05000"/>
            <a:ext cx="321640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2: Rank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This is the kind of ballot we would need to use the methods we have studied</a:t>
            </a:r>
          </a:p>
          <a:p>
            <a:endParaRPr lang="en-US" dirty="0" smtClean="0"/>
          </a:p>
          <a:p>
            <a:r>
              <a:rPr lang="en-US" dirty="0" smtClean="0"/>
              <a:t>Every candidate must be ranked, and ties are not allowed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3" y="1905000"/>
            <a:ext cx="321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3: Approval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This generalizes the single-vote ballot</a:t>
            </a:r>
          </a:p>
          <a:p>
            <a:endParaRPr lang="en-US" dirty="0" smtClean="0"/>
          </a:p>
          <a:p>
            <a:r>
              <a:rPr lang="en-US" dirty="0" smtClean="0"/>
              <a:t>Allows voters to vote for minor party candidates and major party candidates at the same time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3" y="1905000"/>
            <a:ext cx="321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4: 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Similar to a rank ballot, but voters assign each candidate a score</a:t>
            </a:r>
          </a:p>
          <a:p>
            <a:endParaRPr lang="en-US" dirty="0" smtClean="0"/>
          </a:p>
          <a:p>
            <a:r>
              <a:rPr lang="en-US" dirty="0" smtClean="0"/>
              <a:t>In this example, the scale is 1 to 5, but the scale could be anything, as long as it is the same for each voter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3" y="1905000"/>
            <a:ext cx="321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already know how to use the first two types of ballots to decide the winner of an election</a:t>
            </a:r>
          </a:p>
          <a:p>
            <a:endParaRPr lang="en-US" dirty="0" smtClean="0"/>
          </a:p>
          <a:p>
            <a:r>
              <a:rPr lang="en-US" dirty="0" smtClean="0"/>
              <a:t>Now we will look at how to use these two new ballot types to decide a winner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Add up all the votes each candidate gets</a:t>
            </a:r>
          </a:p>
          <a:p>
            <a:endParaRPr lang="en-US" dirty="0" smtClean="0"/>
          </a:p>
          <a:p>
            <a:r>
              <a:rPr lang="en-US" dirty="0" smtClean="0"/>
              <a:t>The candidate with the most votes wins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3" y="1905000"/>
            <a:ext cx="321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/>
          <a:lstStyle/>
          <a:p>
            <a:r>
              <a:rPr lang="en-US" dirty="0" smtClean="0"/>
              <a:t>The results of an approval vote are shown here</a:t>
            </a:r>
          </a:p>
          <a:p>
            <a:endParaRPr lang="en-US" dirty="0" smtClean="0"/>
          </a:p>
          <a:p>
            <a:r>
              <a:rPr lang="en-US" dirty="0" smtClean="0"/>
              <a:t>For example, 6 people approved of both E and 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1752600"/>
          <a:ext cx="4495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42950"/>
                <a:gridCol w="742950"/>
                <a:gridCol w="742950"/>
                <a:gridCol w="74295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Number of Ballots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 got 6+4+1=11 votes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 got 6+5+4=15 votes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 got 5 votes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 got 4+2=6 votes</a:t>
            </a:r>
          </a:p>
          <a:p>
            <a:endParaRPr lang="en-US" dirty="0" smtClean="0"/>
          </a:p>
          <a:p>
            <a:r>
              <a:rPr lang="en-US" dirty="0" smtClean="0"/>
              <a:t>F wins!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1752600"/>
          <a:ext cx="4495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42950"/>
                <a:gridCol w="742950"/>
                <a:gridCol w="742950"/>
                <a:gridCol w="74295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Number of Ballots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Method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many methods, all of them flawed in some way</a:t>
            </a:r>
          </a:p>
          <a:p>
            <a:endParaRPr lang="en-US" dirty="0" smtClean="0"/>
          </a:p>
          <a:p>
            <a:r>
              <a:rPr lang="en-US" dirty="0" smtClean="0"/>
              <a:t>Which method should we use?</a:t>
            </a:r>
          </a:p>
          <a:p>
            <a:endParaRPr lang="en-US" dirty="0" smtClean="0"/>
          </a:p>
          <a:p>
            <a:r>
              <a:rPr lang="en-US" dirty="0" smtClean="0"/>
              <a:t>Maybe we shouldn’t use any of them, and keep searching for a better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assume that voters are still using (mental) preference lists, but simply have a “cutoff” above which they approve of a candidate and below which they do not</a:t>
            </a:r>
          </a:p>
          <a:p>
            <a:endParaRPr lang="en-US" dirty="0" smtClean="0"/>
          </a:p>
          <a:p>
            <a:r>
              <a:rPr lang="en-US" dirty="0" smtClean="0"/>
              <a:t>Suppose we have a voter with preference order B &gt; D &gt; A &gt;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This voter could cast his approval ballot in 5 ways:</a:t>
            </a:r>
          </a:p>
          <a:p>
            <a:pPr lvl="1">
              <a:spcAft>
                <a:spcPts val="1900"/>
              </a:spcAft>
            </a:pPr>
            <a:r>
              <a:rPr lang="en-US" dirty="0" smtClean="0"/>
              <a:t>Approve of no one</a:t>
            </a:r>
          </a:p>
          <a:p>
            <a:pPr lvl="1">
              <a:spcAft>
                <a:spcPts val="1900"/>
              </a:spcAft>
            </a:pPr>
            <a:r>
              <a:rPr lang="en-US" dirty="0" smtClean="0"/>
              <a:t>Approve of B only</a:t>
            </a:r>
          </a:p>
          <a:p>
            <a:pPr lvl="1">
              <a:spcAft>
                <a:spcPts val="1900"/>
              </a:spcAft>
            </a:pPr>
            <a:r>
              <a:rPr lang="en-US" dirty="0" smtClean="0"/>
              <a:t>Approve of B and D</a:t>
            </a:r>
          </a:p>
          <a:p>
            <a:pPr lvl="1">
              <a:spcAft>
                <a:spcPts val="1900"/>
              </a:spcAft>
            </a:pPr>
            <a:r>
              <a:rPr lang="en-US" dirty="0" smtClean="0"/>
              <a:t>Approve of B, D, and A</a:t>
            </a:r>
          </a:p>
          <a:p>
            <a:pPr lvl="1">
              <a:spcAft>
                <a:spcPts val="1900"/>
              </a:spcAft>
            </a:pPr>
            <a:r>
              <a:rPr lang="en-US" dirty="0" smtClean="0"/>
              <a:t>Approve of everyone</a:t>
            </a:r>
          </a:p>
        </p:txBody>
      </p:sp>
      <p:pic>
        <p:nvPicPr>
          <p:cNvPr id="4" name="Picture 3" descr="cutoff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6673" y="2895600"/>
            <a:ext cx="2486963" cy="463258"/>
          </a:xfrm>
          <a:prstGeom prst="rect">
            <a:avLst/>
          </a:prstGeom>
        </p:spPr>
      </p:pic>
      <p:pic>
        <p:nvPicPr>
          <p:cNvPr id="5" name="Picture 4" descr="cutoff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073" y="3657600"/>
            <a:ext cx="2340671" cy="463258"/>
          </a:xfrm>
          <a:prstGeom prst="rect">
            <a:avLst/>
          </a:prstGeom>
        </p:spPr>
      </p:pic>
      <p:pic>
        <p:nvPicPr>
          <p:cNvPr id="6" name="Picture 5" descr="cutoff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9073" y="4419600"/>
            <a:ext cx="2340671" cy="463258"/>
          </a:xfrm>
          <a:prstGeom prst="rect">
            <a:avLst/>
          </a:prstGeom>
        </p:spPr>
      </p:pic>
      <p:pic>
        <p:nvPicPr>
          <p:cNvPr id="7" name="Picture 6" descr="cutoff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9073" y="5181600"/>
            <a:ext cx="2340671" cy="463258"/>
          </a:xfrm>
          <a:prstGeom prst="rect">
            <a:avLst/>
          </a:prstGeom>
        </p:spPr>
      </p:pic>
      <p:pic>
        <p:nvPicPr>
          <p:cNvPr id="8" name="Picture 7" descr="cutoff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9073" y="5943600"/>
            <a:ext cx="2535727" cy="46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consider this profile, with approval cutoffs as shown</a:t>
            </a:r>
          </a:p>
          <a:p>
            <a:endParaRPr lang="en-US" dirty="0" smtClean="0"/>
          </a:p>
          <a:p>
            <a:r>
              <a:rPr lang="en-US" dirty="0" smtClean="0"/>
              <a:t>The approval results</a:t>
            </a:r>
            <a:br>
              <a:rPr lang="en-US" dirty="0" smtClean="0"/>
            </a:b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A has 4 votes</a:t>
            </a:r>
          </a:p>
          <a:p>
            <a:pPr lvl="1"/>
            <a:r>
              <a:rPr lang="en-US" dirty="0" smtClean="0"/>
              <a:t>B has 7 votes</a:t>
            </a:r>
          </a:p>
          <a:p>
            <a:pPr lvl="1"/>
            <a:r>
              <a:rPr lang="en-US" dirty="0" smtClean="0"/>
              <a:t>C has 2 votes</a:t>
            </a:r>
            <a:endParaRPr lang="en-US" dirty="0"/>
          </a:p>
        </p:txBody>
      </p:sp>
      <p:pic>
        <p:nvPicPr>
          <p:cNvPr id="4" name="Picture 3" descr="approval_pr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24200"/>
            <a:ext cx="3669489" cy="25783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 is the approval winner</a:t>
            </a:r>
          </a:p>
          <a:p>
            <a:endParaRPr lang="en-US" dirty="0" smtClean="0"/>
          </a:p>
          <a:p>
            <a:r>
              <a:rPr lang="en-US" dirty="0" smtClean="0"/>
              <a:t>However, since we</a:t>
            </a:r>
            <a:br>
              <a:rPr lang="en-US" dirty="0" smtClean="0"/>
            </a:br>
            <a:r>
              <a:rPr lang="en-US" dirty="0" smtClean="0"/>
              <a:t>have preferences we</a:t>
            </a:r>
            <a:br>
              <a:rPr lang="en-US" dirty="0" smtClean="0"/>
            </a:br>
            <a:r>
              <a:rPr lang="en-US" dirty="0" smtClean="0"/>
              <a:t>can use other methods</a:t>
            </a:r>
            <a:br>
              <a:rPr lang="en-US" dirty="0" smtClean="0"/>
            </a:br>
            <a:r>
              <a:rPr lang="en-US" dirty="0" smtClean="0"/>
              <a:t>as well</a:t>
            </a:r>
          </a:p>
          <a:p>
            <a:endParaRPr lang="en-US" dirty="0" smtClean="0"/>
          </a:p>
          <a:p>
            <a:r>
              <a:rPr lang="en-US" dirty="0" smtClean="0"/>
              <a:t>In fact, A is the </a:t>
            </a:r>
            <a:br>
              <a:rPr lang="en-US" dirty="0" smtClean="0"/>
            </a:br>
            <a:r>
              <a:rPr lang="en-US" dirty="0" smtClean="0"/>
              <a:t>Condorcet winner!</a:t>
            </a:r>
            <a:endParaRPr lang="en-US" dirty="0"/>
          </a:p>
        </p:txBody>
      </p:sp>
      <p:pic>
        <p:nvPicPr>
          <p:cNvPr id="4" name="Picture 3" descr="approval_pr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24200"/>
            <a:ext cx="3669489" cy="25783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example showed us that approval voting doesn’t satisfy the Condorcet winner criterion</a:t>
            </a:r>
          </a:p>
          <a:p>
            <a:endParaRPr lang="en-US" dirty="0" smtClean="0"/>
          </a:p>
          <a:p>
            <a:r>
              <a:rPr lang="en-US" dirty="0" smtClean="0"/>
              <a:t>There is another problem that we’ll see in the next example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profile, the approval results are:</a:t>
            </a:r>
          </a:p>
          <a:p>
            <a:pPr lvl="1"/>
            <a:r>
              <a:rPr lang="en-US" dirty="0" smtClean="0"/>
              <a:t>A gets 6 votes</a:t>
            </a:r>
          </a:p>
          <a:p>
            <a:pPr lvl="1"/>
            <a:r>
              <a:rPr lang="en-US" dirty="0" smtClean="0"/>
              <a:t>B gets 9 votes</a:t>
            </a:r>
          </a:p>
          <a:p>
            <a:pPr lvl="1"/>
            <a:r>
              <a:rPr lang="en-US" dirty="0" smtClean="0"/>
              <a:t>C gets 11 votes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 wins the approval</a:t>
            </a:r>
            <a:br>
              <a:rPr lang="en-US" dirty="0" smtClean="0"/>
            </a:br>
            <a:r>
              <a:rPr lang="en-US" dirty="0" smtClean="0"/>
              <a:t>vote</a:t>
            </a:r>
            <a:endParaRPr lang="en-US" dirty="0"/>
          </a:p>
        </p:txBody>
      </p:sp>
      <p:pic>
        <p:nvPicPr>
          <p:cNvPr id="4" name="Picture 3" descr="approval_pr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24200"/>
            <a:ext cx="3669489" cy="25783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Approval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if we look at the plurality results:</a:t>
            </a:r>
          </a:p>
          <a:p>
            <a:pPr lvl="1"/>
            <a:r>
              <a:rPr lang="en-US" dirty="0" smtClean="0"/>
              <a:t>A gets 6 votes</a:t>
            </a:r>
          </a:p>
          <a:p>
            <a:pPr lvl="1"/>
            <a:r>
              <a:rPr lang="en-US" dirty="0" smtClean="0"/>
              <a:t>B gets 3 votes</a:t>
            </a:r>
          </a:p>
          <a:p>
            <a:pPr lvl="1"/>
            <a:r>
              <a:rPr lang="en-US" dirty="0" smtClean="0"/>
              <a:t>C gets 2 votes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is the plurality winner</a:t>
            </a:r>
            <a:br>
              <a:rPr lang="en-US" dirty="0" smtClean="0"/>
            </a:br>
            <a:r>
              <a:rPr lang="en-US" dirty="0" smtClean="0"/>
              <a:t>(with a majority!) but </a:t>
            </a:r>
            <a:br>
              <a:rPr lang="en-US" dirty="0" smtClean="0"/>
            </a:br>
            <a:r>
              <a:rPr lang="en-US" dirty="0" smtClean="0"/>
              <a:t>comes in </a:t>
            </a:r>
            <a:r>
              <a:rPr lang="en-US" i="1" dirty="0" smtClean="0"/>
              <a:t>last</a:t>
            </a:r>
            <a:r>
              <a:rPr lang="en-US" dirty="0" smtClean="0"/>
              <a:t> using </a:t>
            </a:r>
            <a:br>
              <a:rPr lang="en-US" dirty="0" smtClean="0"/>
            </a:br>
            <a:r>
              <a:rPr lang="en-US" dirty="0" smtClean="0"/>
              <a:t>approval voting</a:t>
            </a:r>
            <a:endParaRPr lang="en-US" dirty="0"/>
          </a:p>
        </p:txBody>
      </p:sp>
      <p:pic>
        <p:nvPicPr>
          <p:cNvPr id="4" name="Picture 3" descr="approval_pr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24200"/>
            <a:ext cx="3669489" cy="2578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Add up all the points each candidate gets</a:t>
            </a:r>
          </a:p>
          <a:p>
            <a:endParaRPr lang="en-US" dirty="0" smtClean="0"/>
          </a:p>
          <a:p>
            <a:r>
              <a:rPr lang="en-US" dirty="0" smtClean="0"/>
              <a:t>The candidate with the most points wins</a:t>
            </a:r>
            <a:endParaRPr lang="en-US" dirty="0"/>
          </a:p>
        </p:txBody>
      </p:sp>
      <p:pic>
        <p:nvPicPr>
          <p:cNvPr id="4" name="Picture 3" descr="singlev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3" y="1905001"/>
            <a:ext cx="3216400" cy="41147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/>
          <a:lstStyle/>
          <a:p>
            <a:r>
              <a:rPr lang="en-US" dirty="0" smtClean="0"/>
              <a:t>The results of an</a:t>
            </a:r>
            <a:br>
              <a:rPr lang="en-US" dirty="0" smtClean="0"/>
            </a:br>
            <a:r>
              <a:rPr lang="en-US" dirty="0" smtClean="0"/>
              <a:t>approval vote are </a:t>
            </a:r>
            <a:br>
              <a:rPr lang="en-US" dirty="0" smtClean="0"/>
            </a:br>
            <a:r>
              <a:rPr lang="en-US" dirty="0" smtClean="0"/>
              <a:t>shown here</a:t>
            </a:r>
          </a:p>
          <a:p>
            <a:endParaRPr lang="en-US" dirty="0" smtClean="0"/>
          </a:p>
          <a:p>
            <a:r>
              <a:rPr lang="en-US" dirty="0" smtClean="0"/>
              <a:t>For example, 8 </a:t>
            </a:r>
            <a:br>
              <a:rPr lang="en-US" dirty="0" smtClean="0"/>
            </a:br>
            <a:r>
              <a:rPr lang="en-US" dirty="0" smtClean="0"/>
              <a:t>people rated E </a:t>
            </a:r>
            <a:br>
              <a:rPr lang="en-US" dirty="0" smtClean="0"/>
            </a:br>
            <a:r>
              <a:rPr lang="en-US" dirty="0" smtClean="0"/>
              <a:t>with 5 points, F with 4 points, G with 3 points, and H with 1 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17526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42950"/>
                <a:gridCol w="742950"/>
                <a:gridCol w="742950"/>
                <a:gridCol w="74295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Number of Ballots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/>
          <a:lstStyle/>
          <a:p>
            <a:r>
              <a:rPr lang="en-US" dirty="0" smtClean="0"/>
              <a:t>We compute the</a:t>
            </a:r>
            <a:br>
              <a:rPr lang="en-US" dirty="0" smtClean="0"/>
            </a:br>
            <a:r>
              <a:rPr lang="en-US" dirty="0" smtClean="0"/>
              <a:t>winner just like we</a:t>
            </a:r>
            <a:br>
              <a:rPr lang="en-US" dirty="0" smtClean="0"/>
            </a:br>
            <a:r>
              <a:rPr lang="en-US" dirty="0" smtClean="0"/>
              <a:t>did for rank voting,</a:t>
            </a:r>
            <a:br>
              <a:rPr lang="en-US" dirty="0" smtClean="0"/>
            </a:br>
            <a:r>
              <a:rPr lang="en-US" dirty="0" smtClean="0"/>
              <a:t>but this time there</a:t>
            </a:r>
            <a:br>
              <a:rPr lang="en-US" dirty="0" smtClean="0"/>
            </a:br>
            <a:r>
              <a:rPr lang="en-US" dirty="0" smtClean="0"/>
              <a:t>isn’t one point</a:t>
            </a:r>
            <a:br>
              <a:rPr lang="en-US" dirty="0" smtClean="0"/>
            </a:br>
            <a:r>
              <a:rPr lang="en-US" dirty="0" smtClean="0"/>
              <a:t>system that all the </a:t>
            </a:r>
            <a:br>
              <a:rPr lang="en-US" dirty="0" smtClean="0"/>
            </a:br>
            <a:r>
              <a:rPr lang="en-US" dirty="0" smtClean="0"/>
              <a:t>voters are using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17526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42950"/>
                <a:gridCol w="742950"/>
                <a:gridCol w="742950"/>
                <a:gridCol w="74295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Number of Ballots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1951, Kenneth Arrow proved that this search will be in vain</a:t>
            </a:r>
          </a:p>
          <a:p>
            <a:endParaRPr lang="en-US" dirty="0" smtClean="0"/>
          </a:p>
          <a:p>
            <a:r>
              <a:rPr lang="en-US" dirty="0" smtClean="0"/>
              <a:t>There is no voting system that satisfies all of the following conditions:</a:t>
            </a:r>
          </a:p>
          <a:p>
            <a:pPr lvl="1"/>
            <a:r>
              <a:rPr lang="en-US" dirty="0" smtClean="0"/>
              <a:t>always gives a winner (except for ties)</a:t>
            </a:r>
          </a:p>
          <a:p>
            <a:pPr lvl="1"/>
            <a:r>
              <a:rPr lang="en-US" dirty="0" smtClean="0"/>
              <a:t>is not a dictatorship</a:t>
            </a:r>
          </a:p>
          <a:p>
            <a:pPr lvl="1"/>
            <a:r>
              <a:rPr lang="en-US" dirty="0" smtClean="0"/>
              <a:t>independence of irrelevant alternatives</a:t>
            </a:r>
          </a:p>
          <a:p>
            <a:pPr lvl="1"/>
            <a:r>
              <a:rPr lang="en-US" dirty="0" smtClean="0"/>
              <a:t>Pareto condition</a:t>
            </a:r>
          </a:p>
          <a:p>
            <a:pPr lvl="1"/>
            <a:r>
              <a:rPr lang="en-US" dirty="0" smtClean="0"/>
              <a:t>voters rank their candidates in order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Range Voting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6764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42950"/>
                <a:gridCol w="742950"/>
                <a:gridCol w="742950"/>
                <a:gridCol w="74295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Number of Ballots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2057400"/>
          <a:ext cx="4114800" cy="25908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2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Edward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Fiona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Gretchen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Harry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5 = 40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4 = 32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24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1 = 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15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5 = 25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2 = 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2 = 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1 = 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1 = 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5 = 25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1 = 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4 = 16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12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2 = 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5 = 20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5 = 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 </a:t>
                      </a:r>
                      <a:r>
                        <a:rPr lang="en-US" sz="1600">
                          <a:sym typeface="Symbol"/>
                        </a:rPr>
                        <a:t></a:t>
                      </a:r>
                      <a:r>
                        <a:rPr lang="en-US" sz="1600"/>
                        <a:t> 3 = 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2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Total: 81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Total: 77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Total: 70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Total: 46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410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 is the winner with 81 points!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think of approval voting as being a special kind of range voting</a:t>
            </a:r>
          </a:p>
          <a:p>
            <a:endParaRPr lang="en-US" dirty="0" smtClean="0"/>
          </a:p>
          <a:p>
            <a:r>
              <a:rPr lang="en-US" dirty="0" smtClean="0"/>
              <a:t>In approval voting, the scale is only 0 or 1</a:t>
            </a:r>
          </a:p>
          <a:p>
            <a:endParaRPr lang="en-US" dirty="0" smtClean="0"/>
          </a:p>
          <a:p>
            <a:r>
              <a:rPr lang="en-US" dirty="0" smtClean="0"/>
              <a:t>0 means “I don’t approve”</a:t>
            </a:r>
          </a:p>
          <a:p>
            <a:r>
              <a:rPr lang="en-US" dirty="0" smtClean="0"/>
              <a:t>1 means “I approve”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Range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saw earlier that approval voting has problems, and approval voting is just a special kind of range voting, range voting has those same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on the Bright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 its problems, range voting satisfies four of the five conditions of Arrow’s theorem:</a:t>
            </a:r>
          </a:p>
          <a:p>
            <a:pPr lvl="1"/>
            <a:r>
              <a:rPr lang="en-US" dirty="0" smtClean="0"/>
              <a:t>always gives a winner (except for ties)</a:t>
            </a:r>
          </a:p>
          <a:p>
            <a:pPr lvl="1"/>
            <a:r>
              <a:rPr lang="en-US" dirty="0" smtClean="0"/>
              <a:t>is not a dictatorship</a:t>
            </a:r>
          </a:p>
          <a:p>
            <a:pPr lvl="1"/>
            <a:r>
              <a:rPr lang="en-US" dirty="0" smtClean="0"/>
              <a:t>independence of irrelevant alternatives</a:t>
            </a:r>
          </a:p>
          <a:p>
            <a:pPr lvl="1"/>
            <a:r>
              <a:rPr lang="en-US" dirty="0" smtClean="0"/>
              <a:t>Pareto condition</a:t>
            </a:r>
          </a:p>
          <a:p>
            <a:pPr lvl="1"/>
            <a:r>
              <a:rPr lang="en-US" dirty="0" smtClean="0"/>
              <a:t> </a:t>
            </a:r>
            <a:r>
              <a:rPr lang="en-US" strike="sngStrike" dirty="0" smtClean="0"/>
              <a:t>voters rank their candidates in order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versus May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May’s theorem told us that with 2 candidates, there is </a:t>
            </a:r>
            <a:r>
              <a:rPr lang="en-US" b="1" dirty="0" smtClean="0"/>
              <a:t>only one</a:t>
            </a:r>
            <a:r>
              <a:rPr lang="en-US" dirty="0" smtClean="0"/>
              <a:t> system that satisfies certain “fairness” conditions</a:t>
            </a:r>
          </a:p>
          <a:p>
            <a:endParaRPr lang="en-US" dirty="0" smtClean="0"/>
          </a:p>
          <a:p>
            <a:r>
              <a:rPr lang="en-US" dirty="0" smtClean="0"/>
              <a:t>Arrow’s theorem tells us that with more than 2 candidates, there is </a:t>
            </a:r>
            <a:r>
              <a:rPr lang="en-US" b="1" dirty="0" smtClean="0"/>
              <a:t>no</a:t>
            </a:r>
            <a:r>
              <a:rPr lang="en-US" dirty="0" smtClean="0"/>
              <a:t> system that satisfies certain “fairness” conditions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Can’t Have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Arrow proves we can’t have all of these:</a:t>
            </a:r>
          </a:p>
          <a:p>
            <a:pPr lvl="1"/>
            <a:r>
              <a:rPr lang="en-US" dirty="0" smtClean="0"/>
              <a:t>always gives a winner (except for ties)</a:t>
            </a:r>
          </a:p>
          <a:p>
            <a:pPr lvl="1"/>
            <a:r>
              <a:rPr lang="en-US" dirty="0" smtClean="0"/>
              <a:t>is not a dictatorship</a:t>
            </a:r>
          </a:p>
          <a:p>
            <a:pPr lvl="1"/>
            <a:r>
              <a:rPr lang="en-US" dirty="0" smtClean="0"/>
              <a:t>independence of irrelevant alternatives</a:t>
            </a:r>
          </a:p>
          <a:p>
            <a:pPr lvl="1"/>
            <a:r>
              <a:rPr lang="en-US" dirty="0" smtClean="0"/>
              <a:t>Pareto condition</a:t>
            </a:r>
          </a:p>
          <a:p>
            <a:pPr lvl="1"/>
            <a:r>
              <a:rPr lang="en-US" dirty="0" smtClean="0"/>
              <a:t>voters rank their candidates in order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should we give up?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Gives a Winner?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want to use a voting system that doesn’t always give a winner?</a:t>
            </a:r>
          </a:p>
          <a:p>
            <a:endParaRPr lang="en-US" dirty="0" smtClean="0"/>
          </a:p>
          <a:p>
            <a:r>
              <a:rPr lang="en-US" dirty="0" smtClean="0"/>
              <a:t>An example of this is Condorcet’s method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allow our voting system to be a dictatorship, that means that there is a single voter that determines the outcome for everyone</a:t>
            </a:r>
          </a:p>
          <a:p>
            <a:endParaRPr lang="en-US" dirty="0" smtClean="0"/>
          </a:p>
          <a:p>
            <a:r>
              <a:rPr lang="en-US" dirty="0" smtClean="0"/>
              <a:t>That hardly seems “fair”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of Irrelevant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“spoiler effect” we studied earlier</a:t>
            </a:r>
          </a:p>
          <a:p>
            <a:endParaRPr lang="en-US" dirty="0" smtClean="0"/>
          </a:p>
          <a:p>
            <a:r>
              <a:rPr lang="en-US" dirty="0" smtClean="0"/>
              <a:t>Many of the common voting systems (plurality, rank methods) suffer from this problem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the Pareto condition says that if every single voter prefers A over B, then B shouldn’t win</a:t>
            </a:r>
          </a:p>
          <a:p>
            <a:endParaRPr lang="en-US" dirty="0" smtClean="0"/>
          </a:p>
          <a:p>
            <a:r>
              <a:rPr lang="en-US" dirty="0" smtClean="0"/>
              <a:t>That seems like something we should have, though we could use sequential pairwise voting if we give this up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</TotalTime>
  <Words>1282</Words>
  <Application>Microsoft Office PowerPoint</Application>
  <PresentationFormat>On-screen Show (4:3)</PresentationFormat>
  <Paragraphs>324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Section 2.6: Impossibility and Alternative Ballots</vt:lpstr>
      <vt:lpstr>Which Method to Use?</vt:lpstr>
      <vt:lpstr>Arrow’s Theorem</vt:lpstr>
      <vt:lpstr>Arrow versus May</vt:lpstr>
      <vt:lpstr>We Can’t Have Everything</vt:lpstr>
      <vt:lpstr>Always Gives a Winner?</vt:lpstr>
      <vt:lpstr>Not a Dictatorship</vt:lpstr>
      <vt:lpstr>Independence of Irrelevant Alternatives</vt:lpstr>
      <vt:lpstr>Pareto Condition</vt:lpstr>
      <vt:lpstr>Voters Rank Preferences in Order</vt:lpstr>
      <vt:lpstr>Types of Ballots</vt:lpstr>
      <vt:lpstr>Type 1: Single-Vote Ballot</vt:lpstr>
      <vt:lpstr>Type 2: Rank Ballot</vt:lpstr>
      <vt:lpstr>Type 3: Approval Ballot</vt:lpstr>
      <vt:lpstr>Type 4: Range Voting</vt:lpstr>
      <vt:lpstr>Using Ballots</vt:lpstr>
      <vt:lpstr>Approval Voting</vt:lpstr>
      <vt:lpstr>Example of Approval Voting</vt:lpstr>
      <vt:lpstr>Example of Approval Voting</vt:lpstr>
      <vt:lpstr>Problems with Approval Voting</vt:lpstr>
      <vt:lpstr>Problems with Approval Voting</vt:lpstr>
      <vt:lpstr>Problems with Approval Voting</vt:lpstr>
      <vt:lpstr>Problems with Approval Voting</vt:lpstr>
      <vt:lpstr>Problems with Approval Voting</vt:lpstr>
      <vt:lpstr>Problems with Approval Voting</vt:lpstr>
      <vt:lpstr>Problems with Approval Voting</vt:lpstr>
      <vt:lpstr>Range Voting</vt:lpstr>
      <vt:lpstr>Example of Range Voting</vt:lpstr>
      <vt:lpstr>Example of Range Voting</vt:lpstr>
      <vt:lpstr>Example of Range Voting</vt:lpstr>
      <vt:lpstr>Problems with Range Voting</vt:lpstr>
      <vt:lpstr>Problems with Range Voting</vt:lpstr>
      <vt:lpstr>Looking on the Bright Side</vt:lpstr>
    </vt:vector>
  </TitlesOfParts>
  <Company>Shippensburg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2.6: Impossibility and Alternative Ballots</dc:title>
  <dc:creator>James Hamblin</dc:creator>
  <cp:lastModifiedBy>James Hamblin</cp:lastModifiedBy>
  <cp:revision>9</cp:revision>
  <dcterms:created xsi:type="dcterms:W3CDTF">2008-03-24T12:57:04Z</dcterms:created>
  <dcterms:modified xsi:type="dcterms:W3CDTF">2010-03-22T12:55:50Z</dcterms:modified>
</cp:coreProperties>
</file>